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69" r:id="rId3"/>
    <p:sldMasterId id="2147483672" r:id="rId4"/>
    <p:sldMasterId id="2147483675" r:id="rId5"/>
    <p:sldMasterId id="2147483678" r:id="rId6"/>
    <p:sldMasterId id="2147483681" r:id="rId7"/>
    <p:sldMasterId id="2147483682" r:id="rId8"/>
    <p:sldMasterId id="2147483687" r:id="rId9"/>
    <p:sldMasterId id="2147483693" r:id="rId10"/>
    <p:sldMasterId id="2147483699" r:id="rId11"/>
    <p:sldMasterId id="2147483705" r:id="rId12"/>
  </p:sldMasterIdLst>
  <p:notesMasterIdLst>
    <p:notesMasterId r:id="rId19"/>
  </p:notesMasterIdLst>
  <p:sldIdLst>
    <p:sldId id="256" r:id="rId13"/>
    <p:sldId id="10517" r:id="rId14"/>
    <p:sldId id="10511" r:id="rId15"/>
    <p:sldId id="10518" r:id="rId16"/>
    <p:sldId id="10520" r:id="rId17"/>
    <p:sldId id="270" r:id="rId18"/>
  </p:sldIdLst>
  <p:sldSz cx="9906000" cy="6858000" type="A4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Helvetica Neue Light" panose="020004030000000200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ybqNGPVCSxofxf5hKq95Ek9H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AB5E1-5543-41FE-B4ED-30AF35448BF4}">
  <a:tblStyle styleId="{D21AB5E1-5543-41FE-B4ED-30AF35448BF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87483" autoAdjust="0"/>
  </p:normalViewPr>
  <p:slideViewPr>
    <p:cSldViewPr snapToGrid="0" snapToObjects="1">
      <p:cViewPr varScale="1">
        <p:scale>
          <a:sx n="107" d="100"/>
          <a:sy n="107" d="100"/>
        </p:scale>
        <p:origin x="2192" y="1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50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08143-689A-434A-8AA0-260E5D540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08143-689A-434A-8AA0-260E5D540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>
            <a:spLocks noGrp="1"/>
          </p:cNvSpPr>
          <p:nvPr>
            <p:ph type="title"/>
          </p:nvPr>
        </p:nvSpPr>
        <p:spPr>
          <a:xfrm>
            <a:off x="384159" y="728390"/>
            <a:ext cx="533324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7"/>
          <p:cNvSpPr txBox="1">
            <a:spLocks noGrp="1"/>
          </p:cNvSpPr>
          <p:nvPr>
            <p:ph type="body" idx="1"/>
          </p:nvPr>
        </p:nvSpPr>
        <p:spPr>
          <a:xfrm>
            <a:off x="5900738" y="1722438"/>
            <a:ext cx="3532187" cy="37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1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4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477" y="4010026"/>
            <a:ext cx="526256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2" name="Google Shape;162;p56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3" name="Google Shape;16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7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610"/>
            <a:ext cx="9906000" cy="7052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58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58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8A7C78C-8B1B-46D5-A8E2-DBE283CFA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" r="172"/>
          <a:stretch>
            <a:fillRect/>
          </a:stretch>
        </p:blipFill>
        <p:spPr>
          <a:xfrm>
            <a:off x="0" y="-12650"/>
            <a:ext cx="9906000" cy="6883301"/>
          </a:xfrm>
          <a:prstGeom prst="rect">
            <a:avLst/>
          </a:prstGeom>
        </p:spPr>
      </p:pic>
      <p:sp>
        <p:nvSpPr>
          <p:cNvPr id="16" name="Google Shape;308;p11">
            <a:extLst>
              <a:ext uri="{FF2B5EF4-FFF2-40B4-BE49-F238E27FC236}">
                <a16:creationId xmlns:a16="http://schemas.microsoft.com/office/drawing/2014/main" id="{D175F6F9-2324-49CF-B099-18493FA280F0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txBody>
          <a:bodyPr spcFirstLastPara="1" wrap="square" lIns="85719" tIns="42839" rIns="85719" bIns="428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C46EB-3AB9-4C23-AA13-3409A7D38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573" y="633917"/>
            <a:ext cx="8543925" cy="61577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BCB1DE-BAE7-4489-9674-407FA2ECD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74" y="174319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EA9F583-1ED7-43F9-8B26-D7DFC3654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574" y="2167513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CD7E7C-6A22-4DD1-A41A-E68F42A45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574" y="2591827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ACD6AC-C172-450D-A580-9CF91B40E7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574" y="3016141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54E88FF-56C6-43FE-B88D-B1FB56A634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3574" y="3440455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C413D45-36A3-4F1D-9A35-01AF0DF0A8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574" y="386476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B3F08C8-D0FC-454C-9821-93372BDF34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3574" y="4289083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1D5045-C77F-451A-9681-9228546E2C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3574" y="4713397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F12DDD3-F644-46FF-862E-6221ADCF1D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3574" y="5137711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A9524D5-1601-474D-87C3-CFA675BCFC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63574" y="556202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Google Shape;116;p2">
            <a:extLst>
              <a:ext uri="{FF2B5EF4-FFF2-40B4-BE49-F238E27FC236}">
                <a16:creationId xmlns:a16="http://schemas.microsoft.com/office/drawing/2014/main" id="{ED7D01E1-F4E9-420B-A2BA-27434B97377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67125" y="6450027"/>
            <a:ext cx="716016" cy="18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5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506331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9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9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2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9" name="Google Shape;189;p62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2617" y="-133350"/>
            <a:ext cx="10131680" cy="7014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64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64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5063319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6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6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8" name="Google Shape;20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6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8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8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17" name="Google Shape;217;p68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9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9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2" name="Google Shape;22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5680" y="1"/>
            <a:ext cx="101316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70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70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48;p4">
            <a:extLst>
              <a:ext uri="{FF2B5EF4-FFF2-40B4-BE49-F238E27FC236}">
                <a16:creationId xmlns:a16="http://schemas.microsoft.com/office/drawing/2014/main" id="{C304DC2B-E6C4-6041-BE75-FA06D0BF2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819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9;p4">
            <a:extLst>
              <a:ext uri="{FF2B5EF4-FFF2-40B4-BE49-F238E27FC236}">
                <a16:creationId xmlns:a16="http://schemas.microsoft.com/office/drawing/2014/main" id="{8A0FCCC8-FC92-414B-A415-961E889017DC}"/>
              </a:ext>
            </a:extLst>
          </p:cNvPr>
          <p:cNvSpPr/>
          <p:nvPr userDrawn="1"/>
        </p:nvSpPr>
        <p:spPr>
          <a:xfrm>
            <a:off x="0" y="0"/>
            <a:ext cx="2819700" cy="6858000"/>
          </a:xfrm>
          <a:prstGeom prst="rect">
            <a:avLst/>
          </a:prstGeom>
          <a:solidFill>
            <a:srgbClr val="000000">
              <a:alpha val="36470"/>
            </a:srgbClr>
          </a:solidFill>
          <a:ln>
            <a:noFill/>
          </a:ln>
        </p:spPr>
        <p:txBody>
          <a:bodyPr spcFirstLastPara="1" wrap="square" lIns="85719" tIns="42839" rIns="85719" bIns="428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0133FE2-154F-9249-9665-B8BB3F70E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57567" y="4919410"/>
            <a:ext cx="1341437" cy="3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136279-0C58-E14D-AB7D-B46ED55B172F}"/>
              </a:ext>
            </a:extLst>
          </p:cNvPr>
          <p:cNvCxnSpPr/>
          <p:nvPr userDrawn="1"/>
        </p:nvCxnSpPr>
        <p:spPr>
          <a:xfrm flipV="1">
            <a:off x="401542" y="3128964"/>
            <a:ext cx="0" cy="1100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5E282D9-4C38-5F41-9138-3D6E0FB29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578" y="513185"/>
            <a:ext cx="6021384" cy="746406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610B59-9311-6F44-B4E3-8D7E75490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3576" y="1614197"/>
            <a:ext cx="6021385" cy="45999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4" name="Google Shape;367;p16">
            <a:extLst>
              <a:ext uri="{FF2B5EF4-FFF2-40B4-BE49-F238E27FC236}">
                <a16:creationId xmlns:a16="http://schemas.microsoft.com/office/drawing/2014/main" id="{8BAF0F75-E07F-8F4C-9B21-63DEEEBA8819}"/>
              </a:ext>
            </a:extLst>
          </p:cNvPr>
          <p:cNvCxnSpPr/>
          <p:nvPr userDrawn="1"/>
        </p:nvCxnSpPr>
        <p:spPr>
          <a:xfrm>
            <a:off x="3203578" y="1300655"/>
            <a:ext cx="563550" cy="0"/>
          </a:xfrm>
          <a:prstGeom prst="straightConnector1">
            <a:avLst/>
          </a:prstGeom>
          <a:noFill/>
          <a:ln w="28575" cap="flat" cmpd="sng">
            <a:solidFill>
              <a:srgbClr val="74AF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8A90B-B348-6E45-8F59-C7CDED376F30}"/>
              </a:ext>
            </a:extLst>
          </p:cNvPr>
          <p:cNvSpPr/>
          <p:nvPr userDrawn="1"/>
        </p:nvSpPr>
        <p:spPr>
          <a:xfrm>
            <a:off x="4851931" y="3244334"/>
            <a:ext cx="224742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38" b="0" dirty="0">
                <a:effectLst/>
              </a:rPr>
              <a:t> </a:t>
            </a:r>
            <a:endParaRPr lang="en-US" sz="1138" dirty="0"/>
          </a:p>
        </p:txBody>
      </p:sp>
    </p:spTree>
    <p:extLst>
      <p:ext uri="{BB962C8B-B14F-4D97-AF65-F5344CB8AC3E}">
        <p14:creationId xmlns:p14="http://schemas.microsoft.com/office/powerpoint/2010/main" val="1567294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506331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2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2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4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4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46" name="Google Shape;246;p74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7" name="Google Shape;24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5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5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541" y="0"/>
            <a:ext cx="1008654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76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76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6" name="Google Shape;25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633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8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8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7" name="Google Shape;26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8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73961" y="4239824"/>
            <a:ext cx="2633662" cy="60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>
            <a:off x="5900737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1"/>
          <p:cNvSpPr txBox="1">
            <a:spLocks noGrp="1"/>
          </p:cNvSpPr>
          <p:nvPr>
            <p:ph type="body" idx="1"/>
          </p:nvPr>
        </p:nvSpPr>
        <p:spPr>
          <a:xfrm>
            <a:off x="5900738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4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5900737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518826" y="545601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518826" y="1217537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1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1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5" name="Google Shape;185;p61"/>
          <p:cNvPicPr preferRelativeResize="0"/>
          <p:nvPr/>
        </p:nvPicPr>
        <p:blipFill rotWithShape="1">
          <a:blip r:embed="rId7">
            <a:alphaModFix/>
          </a:blip>
          <a:srcRect b="-333"/>
          <a:stretch/>
        </p:blipFill>
        <p:spPr>
          <a:xfrm>
            <a:off x="0" y="0"/>
            <a:ext cx="2686105" cy="6880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7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67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703931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3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73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2" name="Google Shape;242;p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686105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2726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4"/>
          <p:cNvSpPr txBox="1"/>
          <p:nvPr/>
        </p:nvSpPr>
        <p:spPr>
          <a:xfrm>
            <a:off x="785061" y="3469621"/>
            <a:ext cx="3150870" cy="6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785061" y="4277924"/>
            <a:ext cx="2633662" cy="60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52533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/>
          <p:nvPr/>
        </p:nvSpPr>
        <p:spPr>
          <a:xfrm>
            <a:off x="0" y="-1"/>
            <a:ext cx="5253318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2839" y="1157382"/>
            <a:ext cx="53975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814629" y="814628"/>
            <a:ext cx="6858000" cy="52287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0"/>
          <p:cNvSpPr/>
          <p:nvPr/>
        </p:nvSpPr>
        <p:spPr>
          <a:xfrm>
            <a:off x="0" y="-1"/>
            <a:ext cx="5228744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8754" y="1257299"/>
            <a:ext cx="53975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Google Shape;103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704" y="-1"/>
            <a:ext cx="535602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3"/>
          <p:cNvSpPr/>
          <p:nvPr/>
        </p:nvSpPr>
        <p:spPr>
          <a:xfrm>
            <a:off x="-102704" y="-1"/>
            <a:ext cx="5356022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8754" y="1257299"/>
            <a:ext cx="5397500" cy="434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title"/>
          </p:nvPr>
        </p:nvSpPr>
        <p:spPr>
          <a:xfrm>
            <a:off x="404679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679" y="1703672"/>
            <a:ext cx="5305865" cy="37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0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50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8" name="Google Shape;138;p50"/>
          <p:cNvPicPr preferRelativeResize="0"/>
          <p:nvPr/>
        </p:nvPicPr>
        <p:blipFill rotWithShape="1">
          <a:blip r:embed="rId6">
            <a:alphaModFix/>
          </a:blip>
          <a:srcRect b="-333"/>
          <a:stretch/>
        </p:blipFill>
        <p:spPr>
          <a:xfrm>
            <a:off x="-1" y="0"/>
            <a:ext cx="2686105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-1"/>
            <a:ext cx="26861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2705688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Google Shape;156;p55"/>
          <p:cNvPicPr preferRelativeResize="0"/>
          <p:nvPr/>
        </p:nvPicPr>
        <p:blipFill rotWithShape="1">
          <a:blip r:embed="rId7">
            <a:alphaModFix/>
          </a:blip>
          <a:srcRect b="-333"/>
          <a:stretch/>
        </p:blipFill>
        <p:spPr>
          <a:xfrm>
            <a:off x="-1" y="0"/>
            <a:ext cx="2686105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-1"/>
            <a:ext cx="26861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-1"/>
            <a:ext cx="2686104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"/>
          <p:cNvPicPr preferRelativeResize="0"/>
          <p:nvPr/>
        </p:nvPicPr>
        <p:blipFill rotWithShape="1">
          <a:blip r:embed="rId3">
            <a:alphaModFix/>
          </a:blip>
          <a:srcRect l="20990" t="27247" r="53289" b="45938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"/>
          <p:cNvSpPr txBox="1"/>
          <p:nvPr/>
        </p:nvSpPr>
        <p:spPr>
          <a:xfrm>
            <a:off x="697105" y="2223009"/>
            <a:ext cx="6247700" cy="203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GB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Testing Checklist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7" name="Google Shape;277;p1"/>
          <p:cNvCxnSpPr/>
          <p:nvPr/>
        </p:nvCxnSpPr>
        <p:spPr>
          <a:xfrm>
            <a:off x="789862" y="4382605"/>
            <a:ext cx="1604514" cy="0"/>
          </a:xfrm>
          <a:prstGeom prst="straightConnector1">
            <a:avLst/>
          </a:prstGeom>
          <a:noFill/>
          <a:ln w="38100" cap="flat" cmpd="sng">
            <a:solidFill>
              <a:srgbClr val="89B1D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1"/>
          <p:cNvCxnSpPr/>
          <p:nvPr/>
        </p:nvCxnSpPr>
        <p:spPr>
          <a:xfrm>
            <a:off x="3218145" y="1142702"/>
            <a:ext cx="0" cy="531116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19" y="1179871"/>
            <a:ext cx="2179727" cy="46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58D0949-B996-D940-BF03-9F02BBECC7E2}"/>
              </a:ext>
            </a:extLst>
          </p:cNvPr>
          <p:cNvSpPr txBox="1">
            <a:spLocks/>
          </p:cNvSpPr>
          <p:nvPr/>
        </p:nvSpPr>
        <p:spPr>
          <a:xfrm>
            <a:off x="563573" y="3253481"/>
            <a:ext cx="8543924" cy="3381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Sprint Testing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363C97-9FC2-8C40-A488-3F0172BE1959}"/>
              </a:ext>
            </a:extLst>
          </p:cNvPr>
          <p:cNvSpPr txBox="1">
            <a:spLocks/>
          </p:cNvSpPr>
          <p:nvPr/>
        </p:nvSpPr>
        <p:spPr>
          <a:xfrm>
            <a:off x="3106759" y="437387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en-IN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Arial"/>
              </a:rPr>
              <a:t>Sprint Testing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51E4C-ED22-984A-A473-049B2AD4CD09}"/>
              </a:ext>
            </a:extLst>
          </p:cNvPr>
          <p:cNvSpPr/>
          <p:nvPr/>
        </p:nvSpPr>
        <p:spPr>
          <a:xfrm>
            <a:off x="3213637" y="1911472"/>
            <a:ext cx="4953000" cy="309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Configurators test each story and verify that Acceptance criteria documented as part of the story is achieved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Configurators to execute some positive and negative testing as part of the story to confirm nothing breaks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 with access to third party systems to confirm that the data is received from Applaud as expected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Sprint level testing is done post every sprint and before delivery to UAT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7307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58D0949-B996-D940-BF03-9F02BBECC7E2}"/>
              </a:ext>
            </a:extLst>
          </p:cNvPr>
          <p:cNvSpPr txBox="1">
            <a:spLocks/>
          </p:cNvSpPr>
          <p:nvPr/>
        </p:nvSpPr>
        <p:spPr>
          <a:xfrm>
            <a:off x="563573" y="3253481"/>
            <a:ext cx="8543924" cy="3381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UAT (Extended Stakeholders)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363C97-9FC2-8C40-A488-3F0172BE1959}"/>
              </a:ext>
            </a:extLst>
          </p:cNvPr>
          <p:cNvSpPr txBox="1">
            <a:spLocks/>
          </p:cNvSpPr>
          <p:nvPr/>
        </p:nvSpPr>
        <p:spPr>
          <a:xfrm>
            <a:off x="3106759" y="437387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UAT (Extended Stakeholders)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2F8CD-04C5-D740-B572-5B8B19111577}"/>
              </a:ext>
            </a:extLst>
          </p:cNvPr>
          <p:cNvSpPr/>
          <p:nvPr/>
        </p:nvSpPr>
        <p:spPr>
          <a:xfrm>
            <a:off x="3224646" y="1892653"/>
            <a:ext cx="4953000" cy="2994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the templates by choosing the config that is build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Export and import the templates on UAT / Prod tenants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Migrate the recipes to UAT / Prod tenants and change the config to point to respective systems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Setup the UAT tenant as per UAT </a:t>
            </a:r>
            <a:r>
              <a:rPr lang="en-IN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urls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necessary changes to recipe as per UAT files or </a:t>
            </a:r>
            <a:r>
              <a:rPr lang="en-IN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api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Load the data and start the sync recipes in UAT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Handover the tenant to client for UA Testing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5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5"/>
          <p:cNvPicPr preferRelativeResize="0"/>
          <p:nvPr/>
        </p:nvPicPr>
        <p:blipFill rotWithShape="1">
          <a:blip r:embed="rId3">
            <a:alphaModFix/>
          </a:blip>
          <a:srcRect l="24545" t="26440" r="49956" b="46978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5"/>
          <p:cNvSpPr/>
          <p:nvPr/>
        </p:nvSpPr>
        <p:spPr>
          <a:xfrm>
            <a:off x="817419" y="1944354"/>
            <a:ext cx="4267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you.</a:t>
            </a:r>
            <a:endParaRPr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1" name="Google Shape;58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7624" y="6438462"/>
            <a:ext cx="906841" cy="19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15"/>
          <p:cNvCxnSpPr/>
          <p:nvPr/>
        </p:nvCxnSpPr>
        <p:spPr>
          <a:xfrm>
            <a:off x="936757" y="3247409"/>
            <a:ext cx="1604514" cy="0"/>
          </a:xfrm>
          <a:prstGeom prst="straightConnector1">
            <a:avLst/>
          </a:prstGeom>
          <a:noFill/>
          <a:ln w="28575" cap="flat" cmpd="sng">
            <a:solidFill>
              <a:srgbClr val="89B1D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43435</TotalTime>
  <Words>162</Words>
  <Application>Microsoft Macintosh PowerPoint</Application>
  <PresentationFormat>A4 Paper (210x297 mm)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Helvetica Neue</vt:lpstr>
      <vt:lpstr>Calibri</vt:lpstr>
      <vt:lpstr>Helvetica Neue Light</vt:lpstr>
      <vt:lpstr>Arial</vt:lpstr>
      <vt:lpstr>Noto Sans Symbols</vt:lpstr>
      <vt:lpstr>12_Office Theme</vt:lpstr>
      <vt:lpstr>1_Custom Design</vt:lpstr>
      <vt:lpstr>16_Office Theme</vt:lpstr>
      <vt:lpstr>15_Office Theme</vt:lpstr>
      <vt:lpstr>14_Office Theme</vt:lpstr>
      <vt:lpstr>13_Office Theme</vt:lpstr>
      <vt:lpstr>Blank</vt:lpstr>
      <vt:lpstr>11_Office Theme</vt:lpstr>
      <vt:lpstr>Office Theme</vt:lpstr>
      <vt:lpstr>7_Office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Applaud</dc:creator>
  <cp:lastModifiedBy>Nick Barlow</cp:lastModifiedBy>
  <cp:revision>83</cp:revision>
  <dcterms:created xsi:type="dcterms:W3CDTF">2018-12-18T10:01:59Z</dcterms:created>
  <dcterms:modified xsi:type="dcterms:W3CDTF">2022-02-15T10:16:22Z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6402295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