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8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8" r:id="rId2"/>
    <p:sldMasterId id="2147483671" r:id="rId3"/>
    <p:sldMasterId id="2147483674" r:id="rId4"/>
    <p:sldMasterId id="2147483675" r:id="rId5"/>
    <p:sldMasterId id="2147483680" r:id="rId6"/>
    <p:sldMasterId id="2147483686" r:id="rId7"/>
    <p:sldMasterId id="2147483692" r:id="rId8"/>
    <p:sldMasterId id="2147483698" r:id="rId9"/>
  </p:sldMasterIdLst>
  <p:notesMasterIdLst>
    <p:notesMasterId r:id="rId14"/>
  </p:notesMasterIdLst>
  <p:sldIdLst>
    <p:sldId id="256" r:id="rId10"/>
    <p:sldId id="977" r:id="rId11"/>
    <p:sldId id="979" r:id="rId12"/>
    <p:sldId id="980" r:id="rId13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7" roundtripDataSignature="AMtx7mibo5snLiZNjhwIcjtf2CkIco4jn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dan Robinson" initials="JR" lastIdx="1" clrIdx="0">
    <p:extLst>
      <p:ext uri="{19B8F6BF-5375-455C-9EA6-DF929625EA0E}">
        <p15:presenceInfo xmlns:p15="http://schemas.microsoft.com/office/powerpoint/2012/main" userId="48df589721e5f6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E84871E-9C2E-4B7C-86BA-DE2E31C6C495}">
  <a:tblStyle styleId="{EE84871E-9C2E-4B7C-86BA-DE2E31C6C495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EB95FAD-10DD-4465-BBA1-4420F401B9E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70068"/>
  </p:normalViewPr>
  <p:slideViewPr>
    <p:cSldViewPr snapToGrid="0" snapToObjects="1">
      <p:cViewPr varScale="1">
        <p:scale>
          <a:sx n="83" d="100"/>
          <a:sy n="83" d="100"/>
        </p:scale>
        <p:origin x="2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47" Type="http://customschemas.google.com/relationships/presentationmetadata" Target="metadata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49" Type="http://schemas.openxmlformats.org/officeDocument/2006/relationships/presProps" Target="presProps.xml"/><Relationship Id="rId10" Type="http://schemas.openxmlformats.org/officeDocument/2006/relationships/slide" Target="slides/slide1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Relationship Id="rId4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3" name="Google Shape;24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  <p:sp>
        <p:nvSpPr>
          <p:cNvPr id="244" name="Google Shape;24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jpg"/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9.jpg"/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1.jpg"/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4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4" name="Google Shape;124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6477" y="4010026"/>
            <a:ext cx="526256" cy="28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6"/>
          <p:cNvSpPr txBox="1">
            <a:spLocks noGrp="1"/>
          </p:cNvSpPr>
          <p:nvPr>
            <p:ph type="ctrTitle"/>
          </p:nvPr>
        </p:nvSpPr>
        <p:spPr>
          <a:xfrm>
            <a:off x="2909888" y="1122363"/>
            <a:ext cx="625316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56"/>
          <p:cNvSpPr txBox="1">
            <a:spLocks noGrp="1"/>
          </p:cNvSpPr>
          <p:nvPr>
            <p:ph type="subTitle" idx="1"/>
          </p:nvPr>
        </p:nvSpPr>
        <p:spPr>
          <a:xfrm>
            <a:off x="2909888" y="3602038"/>
            <a:ext cx="575786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400"/>
              <a:buNone/>
              <a:defRPr sz="2400"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134" name="Google Shape;134;p56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35" name="Google Shape;135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7"/>
          <p:cNvSpPr txBox="1">
            <a:spLocks noGrp="1"/>
          </p:cNvSpPr>
          <p:nvPr>
            <p:ph type="title"/>
          </p:nvPr>
        </p:nvSpPr>
        <p:spPr>
          <a:xfrm>
            <a:off x="3281363" y="728390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57"/>
          <p:cNvSpPr txBox="1">
            <a:spLocks noGrp="1"/>
          </p:cNvSpPr>
          <p:nvPr>
            <p:ph type="body" idx="1"/>
          </p:nvPr>
        </p:nvSpPr>
        <p:spPr>
          <a:xfrm>
            <a:off x="3281363" y="1400326"/>
            <a:ext cx="5887462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7C5C01-12E4-674E-8162-B3A9C8E13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74610"/>
            <a:ext cx="9906000" cy="70529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58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" name="Google Shape;143;p58"/>
          <p:cNvSpPr txBox="1">
            <a:spLocks noGrp="1"/>
          </p:cNvSpPr>
          <p:nvPr>
            <p:ph type="title"/>
          </p:nvPr>
        </p:nvSpPr>
        <p:spPr>
          <a:xfrm>
            <a:off x="3425076" y="3839383"/>
            <a:ext cx="6309916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arlow Condensed Medium"/>
              <a:buNone/>
              <a:defRPr sz="6000" b="0" i="0">
                <a:solidFill>
                  <a:schemeClr val="lt1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5063319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59"/>
          <p:cNvSpPr txBox="1">
            <a:spLocks noGrp="1"/>
          </p:cNvSpPr>
          <p:nvPr>
            <p:ph type="title"/>
          </p:nvPr>
        </p:nvSpPr>
        <p:spPr>
          <a:xfrm>
            <a:off x="5322627" y="728390"/>
            <a:ext cx="4306684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59"/>
          <p:cNvSpPr txBox="1">
            <a:spLocks noGrp="1"/>
          </p:cNvSpPr>
          <p:nvPr>
            <p:ph type="body" idx="1"/>
          </p:nvPr>
        </p:nvSpPr>
        <p:spPr>
          <a:xfrm>
            <a:off x="5322627" y="1550454"/>
            <a:ext cx="3846198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59"/>
          <p:cNvSpPr txBox="1">
            <a:spLocks noGrp="1"/>
          </p:cNvSpPr>
          <p:nvPr>
            <p:ph type="body" idx="2"/>
          </p:nvPr>
        </p:nvSpPr>
        <p:spPr>
          <a:xfrm>
            <a:off x="648884" y="1400326"/>
            <a:ext cx="3765550" cy="2252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CCCB"/>
              </a:buClr>
              <a:buSzPts val="4800"/>
              <a:buNone/>
              <a:defRPr sz="4800"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4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0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3906A6-60D4-A34F-AB99-04F0B2A361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77BC34-CDEF-2F48-BA0A-085B7C884B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2"/>
          <p:cNvSpPr txBox="1">
            <a:spLocks noGrp="1"/>
          </p:cNvSpPr>
          <p:nvPr>
            <p:ph type="ctrTitle"/>
          </p:nvPr>
        </p:nvSpPr>
        <p:spPr>
          <a:xfrm>
            <a:off x="2909888" y="1122363"/>
            <a:ext cx="625316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62"/>
          <p:cNvSpPr txBox="1">
            <a:spLocks noGrp="1"/>
          </p:cNvSpPr>
          <p:nvPr>
            <p:ph type="subTitle" idx="1"/>
          </p:nvPr>
        </p:nvSpPr>
        <p:spPr>
          <a:xfrm>
            <a:off x="2909888" y="3602038"/>
            <a:ext cx="575786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400"/>
              <a:buNone/>
              <a:defRPr sz="2400"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161" name="Google Shape;161;p62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62" name="Google Shape;162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3"/>
          <p:cNvSpPr txBox="1">
            <a:spLocks noGrp="1"/>
          </p:cNvSpPr>
          <p:nvPr>
            <p:ph type="title"/>
          </p:nvPr>
        </p:nvSpPr>
        <p:spPr>
          <a:xfrm>
            <a:off x="3281363" y="728390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63"/>
          <p:cNvSpPr txBox="1">
            <a:spLocks noGrp="1"/>
          </p:cNvSpPr>
          <p:nvPr>
            <p:ph type="body" idx="1"/>
          </p:nvPr>
        </p:nvSpPr>
        <p:spPr>
          <a:xfrm>
            <a:off x="3281363" y="1400326"/>
            <a:ext cx="5887462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4EDF58-3389-6E45-87D0-56E5EB44DB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2617" y="-133350"/>
            <a:ext cx="10131680" cy="701423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9" name="Google Shape;169;p64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0" name="Google Shape;170;p64"/>
          <p:cNvSpPr txBox="1">
            <a:spLocks noGrp="1"/>
          </p:cNvSpPr>
          <p:nvPr>
            <p:ph type="title"/>
          </p:nvPr>
        </p:nvSpPr>
        <p:spPr>
          <a:xfrm>
            <a:off x="3425076" y="3839383"/>
            <a:ext cx="6309916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arlow Condensed Medium"/>
              <a:buNone/>
              <a:defRPr sz="6000" b="0" i="0">
                <a:solidFill>
                  <a:schemeClr val="lt1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1" name="Google Shape;171;p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064B7A-0F8F-F845-86FE-0A2C77536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8253" y="365126"/>
            <a:ext cx="9080500" cy="711835"/>
          </a:xfrm>
        </p:spPr>
        <p:txBody>
          <a:bodyPr lIns="0" tIns="0" rIns="0" bIns="0" anchor="t">
            <a:noAutofit/>
          </a:bodyPr>
          <a:lstStyle>
            <a:lvl1pPr>
              <a:defRPr sz="2275" b="1">
                <a:solidFill>
                  <a:schemeClr val="tx1">
                    <a:lumMod val="75000"/>
                    <a:lumOff val="25000"/>
                  </a:schemeClr>
                </a:solidFill>
                <a:latin typeface="Graphik" panose="020B050303020206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hape 94">
            <a:extLst>
              <a:ext uri="{FF2B5EF4-FFF2-40B4-BE49-F238E27FC236}">
                <a16:creationId xmlns:a16="http://schemas.microsoft.com/office/drawing/2014/main" id="{ED652133-C968-48A9-9984-9272A09F9477}"/>
              </a:ext>
            </a:extLst>
          </p:cNvPr>
          <p:cNvSpPr txBox="1"/>
          <p:nvPr userDrawn="1"/>
        </p:nvSpPr>
        <p:spPr>
          <a:xfrm>
            <a:off x="3389448" y="6460537"/>
            <a:ext cx="6375298" cy="29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982" tIns="49471" rIns="98982" bIns="49471" anchor="t" anchorCtr="0">
            <a:noAutofit/>
          </a:bodyPr>
          <a:lstStyle/>
          <a:p>
            <a:pPr marL="0" marR="0" lvl="0" indent="0" algn="r" defTabSz="7425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414"/>
              </a:buClr>
              <a:buSzTx/>
              <a:buFontTx/>
              <a:buNone/>
              <a:tabLst/>
              <a:defRPr/>
            </a:pPr>
            <a:r>
              <a:rPr kumimoji="0" lang="en-US" sz="65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Graphik"/>
                <a:ea typeface="Century Gothic"/>
                <a:cs typeface="Century Gothic"/>
                <a:sym typeface="Century Gothic"/>
              </a:rPr>
              <a:t>Copyright © 2021 Accenture. All rights reserved. </a:t>
            </a:r>
            <a:endParaRPr kumimoji="0" sz="975" b="1" i="0" u="none" strike="noStrike" kern="1200" cap="none" spc="0" normalizeH="0" baseline="0" noProof="0">
              <a:ln>
                <a:noFill/>
              </a:ln>
              <a:solidFill>
                <a:srgbClr val="191414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26318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6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5063319" cy="6880889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66"/>
          <p:cNvSpPr txBox="1">
            <a:spLocks noGrp="1"/>
          </p:cNvSpPr>
          <p:nvPr>
            <p:ph type="title"/>
          </p:nvPr>
        </p:nvSpPr>
        <p:spPr>
          <a:xfrm>
            <a:off x="5322627" y="728390"/>
            <a:ext cx="4306684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66"/>
          <p:cNvSpPr txBox="1">
            <a:spLocks noGrp="1"/>
          </p:cNvSpPr>
          <p:nvPr>
            <p:ph type="body" idx="1"/>
          </p:nvPr>
        </p:nvSpPr>
        <p:spPr>
          <a:xfrm>
            <a:off x="5322627" y="1550454"/>
            <a:ext cx="3846198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66"/>
          <p:cNvSpPr txBox="1">
            <a:spLocks noGrp="1"/>
          </p:cNvSpPr>
          <p:nvPr>
            <p:ph type="body" idx="2"/>
          </p:nvPr>
        </p:nvSpPr>
        <p:spPr>
          <a:xfrm>
            <a:off x="648884" y="1400326"/>
            <a:ext cx="3765550" cy="2252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CCCB"/>
              </a:buClr>
              <a:buSzPts val="4800"/>
              <a:buNone/>
              <a:defRPr sz="4800"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4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0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0F8B56-8972-2C4A-90EF-25F5AC7582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8"/>
          <p:cNvSpPr txBox="1">
            <a:spLocks noGrp="1"/>
          </p:cNvSpPr>
          <p:nvPr>
            <p:ph type="ctrTitle"/>
          </p:nvPr>
        </p:nvSpPr>
        <p:spPr>
          <a:xfrm>
            <a:off x="2909888" y="1122363"/>
            <a:ext cx="625316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68"/>
          <p:cNvSpPr txBox="1">
            <a:spLocks noGrp="1"/>
          </p:cNvSpPr>
          <p:nvPr>
            <p:ph type="subTitle" idx="1"/>
          </p:nvPr>
        </p:nvSpPr>
        <p:spPr>
          <a:xfrm>
            <a:off x="2909888" y="3602038"/>
            <a:ext cx="575786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400"/>
              <a:buNone/>
              <a:defRPr sz="2400"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189" name="Google Shape;189;p68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0" name="Google Shape;190;p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9"/>
          <p:cNvSpPr txBox="1">
            <a:spLocks noGrp="1"/>
          </p:cNvSpPr>
          <p:nvPr>
            <p:ph type="title"/>
          </p:nvPr>
        </p:nvSpPr>
        <p:spPr>
          <a:xfrm>
            <a:off x="3281363" y="728390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69"/>
          <p:cNvSpPr txBox="1">
            <a:spLocks noGrp="1"/>
          </p:cNvSpPr>
          <p:nvPr>
            <p:ph type="body" idx="1"/>
          </p:nvPr>
        </p:nvSpPr>
        <p:spPr>
          <a:xfrm>
            <a:off x="3281363" y="1400326"/>
            <a:ext cx="5887462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20C75-9474-2747-958C-DB0286FB58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25680" y="1"/>
            <a:ext cx="1013168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Google Shape;197;p70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8" name="Google Shape;198;p70"/>
          <p:cNvSpPr txBox="1">
            <a:spLocks noGrp="1"/>
          </p:cNvSpPr>
          <p:nvPr>
            <p:ph type="title"/>
          </p:nvPr>
        </p:nvSpPr>
        <p:spPr>
          <a:xfrm>
            <a:off x="3425076" y="3839383"/>
            <a:ext cx="6309916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arlow Condensed Medium"/>
              <a:buNone/>
              <a:defRPr sz="6000" b="0" i="0">
                <a:solidFill>
                  <a:schemeClr val="lt1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99" name="Google Shape;199;p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44E1FD-617B-7C44-AB74-EFF9089844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" y="0"/>
            <a:ext cx="5063319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72"/>
          <p:cNvSpPr txBox="1">
            <a:spLocks noGrp="1"/>
          </p:cNvSpPr>
          <p:nvPr>
            <p:ph type="title"/>
          </p:nvPr>
        </p:nvSpPr>
        <p:spPr>
          <a:xfrm>
            <a:off x="5322627" y="728390"/>
            <a:ext cx="4306684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72"/>
          <p:cNvSpPr txBox="1">
            <a:spLocks noGrp="1"/>
          </p:cNvSpPr>
          <p:nvPr>
            <p:ph type="body" idx="1"/>
          </p:nvPr>
        </p:nvSpPr>
        <p:spPr>
          <a:xfrm>
            <a:off x="5322627" y="1550454"/>
            <a:ext cx="3846198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72"/>
          <p:cNvSpPr txBox="1">
            <a:spLocks noGrp="1"/>
          </p:cNvSpPr>
          <p:nvPr>
            <p:ph type="body" idx="2"/>
          </p:nvPr>
        </p:nvSpPr>
        <p:spPr>
          <a:xfrm>
            <a:off x="648884" y="1400326"/>
            <a:ext cx="3765550" cy="2252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CCCB"/>
              </a:buClr>
              <a:buSzPts val="4800"/>
              <a:buNone/>
              <a:defRPr sz="4800"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4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0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3B1402-58BF-5B4A-8BC0-AEECC90858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4"/>
          <p:cNvSpPr txBox="1">
            <a:spLocks noGrp="1"/>
          </p:cNvSpPr>
          <p:nvPr>
            <p:ph type="ctrTitle"/>
          </p:nvPr>
        </p:nvSpPr>
        <p:spPr>
          <a:xfrm>
            <a:off x="2909888" y="1122363"/>
            <a:ext cx="625316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74"/>
          <p:cNvSpPr txBox="1">
            <a:spLocks noGrp="1"/>
          </p:cNvSpPr>
          <p:nvPr>
            <p:ph type="subTitle" idx="1"/>
          </p:nvPr>
        </p:nvSpPr>
        <p:spPr>
          <a:xfrm>
            <a:off x="2909888" y="3602038"/>
            <a:ext cx="575786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400"/>
              <a:buNone/>
              <a:defRPr sz="2400"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218" name="Google Shape;218;p74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9" name="Google Shape;219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5"/>
          <p:cNvSpPr txBox="1">
            <a:spLocks noGrp="1"/>
          </p:cNvSpPr>
          <p:nvPr>
            <p:ph type="title"/>
          </p:nvPr>
        </p:nvSpPr>
        <p:spPr>
          <a:xfrm>
            <a:off x="3281363" y="728390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75"/>
          <p:cNvSpPr txBox="1">
            <a:spLocks noGrp="1"/>
          </p:cNvSpPr>
          <p:nvPr>
            <p:ph type="body" idx="1"/>
          </p:nvPr>
        </p:nvSpPr>
        <p:spPr>
          <a:xfrm>
            <a:off x="3281363" y="1400326"/>
            <a:ext cx="5887462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AADAD2-73C8-434E-AAF1-807870538F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80541" y="0"/>
            <a:ext cx="10086541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6" name="Google Shape;226;p76"/>
          <p:cNvCxnSpPr/>
          <p:nvPr/>
        </p:nvCxnSpPr>
        <p:spPr>
          <a:xfrm rot="10800000">
            <a:off x="419598" y="2537489"/>
            <a:ext cx="0" cy="9144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7" name="Google Shape;227;p76"/>
          <p:cNvSpPr txBox="1">
            <a:spLocks noGrp="1"/>
          </p:cNvSpPr>
          <p:nvPr>
            <p:ph type="title"/>
          </p:nvPr>
        </p:nvSpPr>
        <p:spPr>
          <a:xfrm>
            <a:off x="3425076" y="3839383"/>
            <a:ext cx="6309916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arlow Condensed Medium"/>
              <a:buNone/>
              <a:defRPr sz="6000" b="0" i="0">
                <a:solidFill>
                  <a:schemeClr val="lt1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28" name="Google Shape;228;p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55051" y="3879863"/>
            <a:ext cx="971874" cy="29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BA0D2C-6493-D847-9845-A21262D86C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1"/>
          <p:cNvSpPr txBox="1">
            <a:spLocks noGrp="1"/>
          </p:cNvSpPr>
          <p:nvPr>
            <p:ph type="title"/>
          </p:nvPr>
        </p:nvSpPr>
        <p:spPr>
          <a:xfrm>
            <a:off x="5900738" y="724668"/>
            <a:ext cx="3532187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1"/>
          <p:cNvSpPr txBox="1">
            <a:spLocks noGrp="1"/>
          </p:cNvSpPr>
          <p:nvPr>
            <p:ph type="body" idx="1"/>
          </p:nvPr>
        </p:nvSpPr>
        <p:spPr>
          <a:xfrm>
            <a:off x="5900738" y="2173911"/>
            <a:ext cx="3532187" cy="209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50633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78"/>
          <p:cNvSpPr txBox="1">
            <a:spLocks noGrp="1"/>
          </p:cNvSpPr>
          <p:nvPr>
            <p:ph type="title"/>
          </p:nvPr>
        </p:nvSpPr>
        <p:spPr>
          <a:xfrm>
            <a:off x="5322627" y="728390"/>
            <a:ext cx="4306684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78"/>
          <p:cNvSpPr txBox="1">
            <a:spLocks noGrp="1"/>
          </p:cNvSpPr>
          <p:nvPr>
            <p:ph type="body" idx="1"/>
          </p:nvPr>
        </p:nvSpPr>
        <p:spPr>
          <a:xfrm>
            <a:off x="5322627" y="1550454"/>
            <a:ext cx="3846198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78"/>
          <p:cNvSpPr txBox="1">
            <a:spLocks noGrp="1"/>
          </p:cNvSpPr>
          <p:nvPr>
            <p:ph type="body" idx="2"/>
          </p:nvPr>
        </p:nvSpPr>
        <p:spPr>
          <a:xfrm>
            <a:off x="648884" y="1400326"/>
            <a:ext cx="3765550" cy="2252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CCCB"/>
              </a:buClr>
              <a:buSzPts val="4800"/>
              <a:buNone/>
              <a:defRPr sz="4800"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4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20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CCCB"/>
              </a:buClr>
              <a:buSzPts val="1800"/>
              <a:buChar char="•"/>
              <a:defRPr b="0" i="0">
                <a:solidFill>
                  <a:srgbClr val="CBCCC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F1B166-6020-A745-A948-7C4B2B5BA1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4"/>
          <p:cNvSpPr txBox="1">
            <a:spLocks noGrp="1"/>
          </p:cNvSpPr>
          <p:nvPr>
            <p:ph type="title"/>
          </p:nvPr>
        </p:nvSpPr>
        <p:spPr>
          <a:xfrm>
            <a:off x="5900738" y="724668"/>
            <a:ext cx="3532187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4"/>
          <p:cNvSpPr txBox="1">
            <a:spLocks noGrp="1"/>
          </p:cNvSpPr>
          <p:nvPr>
            <p:ph type="body" idx="1"/>
          </p:nvPr>
        </p:nvSpPr>
        <p:spPr>
          <a:xfrm>
            <a:off x="5900737" y="2173911"/>
            <a:ext cx="3532187" cy="209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1"/>
          <p:cNvSpPr txBox="1">
            <a:spLocks noGrp="1"/>
          </p:cNvSpPr>
          <p:nvPr>
            <p:ph type="title"/>
          </p:nvPr>
        </p:nvSpPr>
        <p:spPr>
          <a:xfrm>
            <a:off x="3281363" y="728390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72626"/>
              </a:buClr>
              <a:buSzPts val="3600"/>
              <a:buFont typeface="Helvetica Neue"/>
              <a:buNone/>
              <a:defRPr sz="3600" b="0" i="0">
                <a:solidFill>
                  <a:srgbClr val="27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1"/>
          <p:cNvSpPr txBox="1">
            <a:spLocks noGrp="1"/>
          </p:cNvSpPr>
          <p:nvPr>
            <p:ph type="body" idx="1"/>
          </p:nvPr>
        </p:nvSpPr>
        <p:spPr>
          <a:xfrm>
            <a:off x="3281363" y="1400326"/>
            <a:ext cx="5887462" cy="354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None/>
              <a:defRPr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6F3CBF-B617-154E-9D6E-35272447E3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2"/>
          <p:cNvSpPr txBox="1">
            <a:spLocks noGrp="1"/>
          </p:cNvSpPr>
          <p:nvPr>
            <p:ph type="ctrTitle"/>
          </p:nvPr>
        </p:nvSpPr>
        <p:spPr>
          <a:xfrm>
            <a:off x="2909888" y="1122363"/>
            <a:ext cx="625316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52"/>
          <p:cNvSpPr txBox="1">
            <a:spLocks noGrp="1"/>
          </p:cNvSpPr>
          <p:nvPr>
            <p:ph type="subTitle" idx="1"/>
          </p:nvPr>
        </p:nvSpPr>
        <p:spPr>
          <a:xfrm>
            <a:off x="2909888" y="3602038"/>
            <a:ext cx="575786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400"/>
              <a:buNone/>
              <a:defRPr sz="2400" b="0" i="0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C117FD-6ABD-7E4E-AFA3-FBAFEF00F1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0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4.jp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17.jp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20.jp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518826" y="545601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518826" y="1217537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8B8A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A8B8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72626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272626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7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72626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72626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72626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72626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72626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2EE915-86D4-D746-B460-968EC0AE59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71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814629" y="814628"/>
            <a:ext cx="6858000" cy="522874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0"/>
          <p:cNvSpPr/>
          <p:nvPr/>
        </p:nvSpPr>
        <p:spPr>
          <a:xfrm>
            <a:off x="0" y="-1"/>
            <a:ext cx="5228744" cy="68580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68754" y="1257299"/>
            <a:ext cx="5397500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40"/>
          <p:cNvSpPr txBox="1">
            <a:spLocks noGrp="1"/>
          </p:cNvSpPr>
          <p:nvPr>
            <p:ph type="title"/>
          </p:nvPr>
        </p:nvSpPr>
        <p:spPr>
          <a:xfrm>
            <a:off x="5909910" y="365128"/>
            <a:ext cx="3315051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40"/>
          <p:cNvSpPr txBox="1">
            <a:spLocks noGrp="1"/>
          </p:cNvSpPr>
          <p:nvPr>
            <p:ph type="body" idx="1"/>
          </p:nvPr>
        </p:nvSpPr>
        <p:spPr>
          <a:xfrm>
            <a:off x="5909911" y="1703672"/>
            <a:ext cx="33150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335B05-959B-9B48-89E4-E9A67F9177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3"/>
          <p:cNvSpPr txBox="1">
            <a:spLocks noGrp="1"/>
          </p:cNvSpPr>
          <p:nvPr>
            <p:ph type="title"/>
          </p:nvPr>
        </p:nvSpPr>
        <p:spPr>
          <a:xfrm>
            <a:off x="5909910" y="365128"/>
            <a:ext cx="3315051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43"/>
          <p:cNvSpPr txBox="1">
            <a:spLocks noGrp="1"/>
          </p:cNvSpPr>
          <p:nvPr>
            <p:ph type="body" idx="1"/>
          </p:nvPr>
        </p:nvSpPr>
        <p:spPr>
          <a:xfrm>
            <a:off x="5909911" y="1703672"/>
            <a:ext cx="331505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97" name="Google Shape;97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2704" y="-1"/>
            <a:ext cx="535602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43"/>
          <p:cNvSpPr/>
          <p:nvPr/>
        </p:nvSpPr>
        <p:spPr>
          <a:xfrm>
            <a:off x="-102704" y="-1"/>
            <a:ext cx="5356022" cy="68580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68754" y="1257299"/>
            <a:ext cx="5397500" cy="43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74D5FA-08F9-C94B-93D0-A969526107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71028" y="6436545"/>
            <a:ext cx="1008441" cy="21713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0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50"/>
          <p:cNvSpPr txBox="1">
            <a:spLocks noGrp="1"/>
          </p:cNvSpPr>
          <p:nvPr>
            <p:ph type="body" idx="1"/>
          </p:nvPr>
        </p:nvSpPr>
        <p:spPr>
          <a:xfrm>
            <a:off x="2877015" y="1825625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10" name="Google Shape;110;p50"/>
          <p:cNvPicPr preferRelativeResize="0"/>
          <p:nvPr/>
        </p:nvPicPr>
        <p:blipFill rotWithShape="1">
          <a:blip r:embed="rId6">
            <a:alphaModFix/>
          </a:blip>
          <a:srcRect b="-333"/>
          <a:stretch/>
        </p:blipFill>
        <p:spPr>
          <a:xfrm>
            <a:off x="-1" y="0"/>
            <a:ext cx="2686105" cy="688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" y="-1"/>
            <a:ext cx="2686104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2705688" cy="68580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5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55"/>
          <p:cNvSpPr txBox="1">
            <a:spLocks noGrp="1"/>
          </p:cNvSpPr>
          <p:nvPr>
            <p:ph type="body" idx="1"/>
          </p:nvPr>
        </p:nvSpPr>
        <p:spPr>
          <a:xfrm>
            <a:off x="2877015" y="1825625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8" name="Google Shape;128;p55"/>
          <p:cNvPicPr preferRelativeResize="0"/>
          <p:nvPr/>
        </p:nvPicPr>
        <p:blipFill rotWithShape="1">
          <a:blip r:embed="rId7">
            <a:alphaModFix/>
          </a:blip>
          <a:srcRect b="-333"/>
          <a:stretch/>
        </p:blipFill>
        <p:spPr>
          <a:xfrm>
            <a:off x="-1" y="0"/>
            <a:ext cx="2686105" cy="688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" y="-1"/>
            <a:ext cx="2686104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-1"/>
            <a:ext cx="2686104" cy="68580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1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6" name="Google Shape;156;p61"/>
          <p:cNvSpPr txBox="1">
            <a:spLocks noGrp="1"/>
          </p:cNvSpPr>
          <p:nvPr>
            <p:ph type="body" idx="1"/>
          </p:nvPr>
        </p:nvSpPr>
        <p:spPr>
          <a:xfrm>
            <a:off x="2877015" y="1825625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7" name="Google Shape;157;p61"/>
          <p:cNvPicPr preferRelativeResize="0"/>
          <p:nvPr/>
        </p:nvPicPr>
        <p:blipFill rotWithShape="1">
          <a:blip r:embed="rId7">
            <a:alphaModFix/>
          </a:blip>
          <a:srcRect b="-333"/>
          <a:stretch/>
        </p:blipFill>
        <p:spPr>
          <a:xfrm>
            <a:off x="0" y="0"/>
            <a:ext cx="2686105" cy="688088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7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Google Shape;184;p67"/>
          <p:cNvSpPr txBox="1">
            <a:spLocks noGrp="1"/>
          </p:cNvSpPr>
          <p:nvPr>
            <p:ph type="body" idx="1"/>
          </p:nvPr>
        </p:nvSpPr>
        <p:spPr>
          <a:xfrm>
            <a:off x="2877015" y="1825625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5" name="Google Shape;185;p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2703931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3"/>
          <p:cNvSpPr txBox="1">
            <a:spLocks noGrp="1"/>
          </p:cNvSpPr>
          <p:nvPr>
            <p:ph type="title"/>
          </p:nvPr>
        </p:nvSpPr>
        <p:spPr>
          <a:xfrm>
            <a:off x="2877015" y="365128"/>
            <a:ext cx="6347948" cy="67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3" name="Google Shape;213;p73"/>
          <p:cNvSpPr txBox="1">
            <a:spLocks noGrp="1"/>
          </p:cNvSpPr>
          <p:nvPr>
            <p:ph type="body" idx="1"/>
          </p:nvPr>
        </p:nvSpPr>
        <p:spPr>
          <a:xfrm>
            <a:off x="2877015" y="1825625"/>
            <a:ext cx="63479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4" name="Google Shape;214;p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2686105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1"/>
          <p:cNvPicPr preferRelativeResize="0"/>
          <p:nvPr/>
        </p:nvPicPr>
        <p:blipFill rotWithShape="1">
          <a:blip r:embed="rId3">
            <a:alphaModFix/>
          </a:blip>
          <a:srcRect l="20990" t="27247" r="53289" b="45937"/>
          <a:stretch/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"/>
          <p:cNvSpPr txBox="1"/>
          <p:nvPr/>
        </p:nvSpPr>
        <p:spPr>
          <a:xfrm>
            <a:off x="697105" y="2223009"/>
            <a:ext cx="7245888" cy="203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Helvetica Neue"/>
              <a:buNone/>
            </a:pPr>
            <a:r>
              <a:rPr lang="en-GB" sz="4000" b="1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Workato Integration Requirements Template</a:t>
            </a:r>
            <a:endParaRPr sz="4000" b="1" i="0" u="none" strike="noStrike" cap="none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49" name="Google Shape;249;p1"/>
          <p:cNvCxnSpPr/>
          <p:nvPr/>
        </p:nvCxnSpPr>
        <p:spPr>
          <a:xfrm>
            <a:off x="789862" y="4382605"/>
            <a:ext cx="1604514" cy="0"/>
          </a:xfrm>
          <a:prstGeom prst="straightConnector1">
            <a:avLst/>
          </a:prstGeom>
          <a:noFill/>
          <a:ln w="38100" cap="flat" cmpd="sng">
            <a:solidFill>
              <a:srgbClr val="89B1D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0" name="Google Shape;250;p1"/>
          <p:cNvCxnSpPr/>
          <p:nvPr/>
        </p:nvCxnSpPr>
        <p:spPr>
          <a:xfrm>
            <a:off x="3218145" y="1142702"/>
            <a:ext cx="0" cy="531116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52" name="Google Shape;25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419" y="1179871"/>
            <a:ext cx="2179727" cy="469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0577EE0-75C1-427F-B31C-8609B53F6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81893"/>
              </p:ext>
            </p:extLst>
          </p:nvPr>
        </p:nvGraphicFramePr>
        <p:xfrm>
          <a:off x="434455" y="779695"/>
          <a:ext cx="9037090" cy="54887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5685">
                  <a:extLst>
                    <a:ext uri="{9D8B030D-6E8A-4147-A177-3AD203B41FA5}">
                      <a16:colId xmlns:a16="http://schemas.microsoft.com/office/drawing/2014/main" val="3021572550"/>
                    </a:ext>
                  </a:extLst>
                </a:gridCol>
                <a:gridCol w="2417570">
                  <a:extLst>
                    <a:ext uri="{9D8B030D-6E8A-4147-A177-3AD203B41FA5}">
                      <a16:colId xmlns:a16="http://schemas.microsoft.com/office/drawing/2014/main" val="1486031424"/>
                    </a:ext>
                  </a:extLst>
                </a:gridCol>
                <a:gridCol w="4483835">
                  <a:extLst>
                    <a:ext uri="{9D8B030D-6E8A-4147-A177-3AD203B41FA5}">
                      <a16:colId xmlns:a16="http://schemas.microsoft.com/office/drawing/2014/main" val="849937586"/>
                    </a:ext>
                  </a:extLst>
                </a:gridCol>
              </a:tblGrid>
              <a:tr h="47976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Employee Service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Base system(s) if any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Anticipated complexity + Notes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5086512"/>
                  </a:ext>
                </a:extLst>
              </a:tr>
              <a:tr h="372791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Employee Profile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812056"/>
                  </a:ext>
                </a:extLst>
              </a:tr>
              <a:tr h="358914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Time Off – Vacation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Low-Medium – depending on regional variations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20650"/>
                  </a:ext>
                </a:extLst>
              </a:tr>
              <a:tr h="358914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Time Off – Sick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 – usually more complex with regional variations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0576"/>
                  </a:ext>
                </a:extLst>
              </a:tr>
              <a:tr h="49530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Time Off – Parental 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 if using a template with simple form + supporting articles. </a:t>
                      </a:r>
                    </a:p>
                    <a:p>
                      <a:r>
                        <a:rPr lang="en-GB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High if modelled as a journey (&lt;-preferred)</a:t>
                      </a:r>
                      <a:endParaRPr lang="en-US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48817"/>
                  </a:ext>
                </a:extLst>
              </a:tr>
              <a:tr h="307218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16666"/>
                  </a:ext>
                </a:extLst>
              </a:tr>
              <a:tr h="307218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Benefits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68157"/>
                  </a:ext>
                </a:extLst>
              </a:tr>
              <a:tr h="307218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Organization Chart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101696"/>
                  </a:ext>
                </a:extLst>
              </a:tr>
              <a:tr h="307218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Employee Directory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30833"/>
                  </a:ext>
                </a:extLst>
              </a:tr>
              <a:tr h="35545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company Social Events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Facebook Workplace (?)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kern="12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Unknown</a:t>
                      </a:r>
                      <a:endParaRPr lang="en-US" sz="1050" kern="120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86442"/>
                  </a:ext>
                </a:extLst>
              </a:tr>
              <a:tr h="307218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Service Requests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Jira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87494"/>
                  </a:ext>
                </a:extLst>
              </a:tr>
              <a:tr h="35545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Announcement / News / Content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Facebook Workplace (?)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 – integration to FBWP</a:t>
                      </a: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62917"/>
                  </a:ext>
                </a:extLst>
              </a:tr>
              <a:tr h="32437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Enterprise Search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Various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Low-Medium – can be simple directory or encompass knowledge base / vacancies / apps etc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88136"/>
                  </a:ext>
                </a:extLst>
              </a:tr>
              <a:tr h="35545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Notifications 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Various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 – Medium depending on number of systems feeding Applaud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99476"/>
                  </a:ext>
                </a:extLst>
              </a:tr>
              <a:tr h="355455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Chatbot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Various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 – High. This can be a project in itself; scope needs to be controlled.</a:t>
                      </a:r>
                      <a:endParaRPr lang="en-US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52981"/>
                  </a:ext>
                </a:extLst>
              </a:tr>
            </a:tbl>
          </a:graphicData>
        </a:graphic>
      </p:graphicFrame>
      <p:sp>
        <p:nvSpPr>
          <p:cNvPr id="41" name="Title 1">
            <a:extLst>
              <a:ext uri="{FF2B5EF4-FFF2-40B4-BE49-F238E27FC236}">
                <a16:creationId xmlns:a16="http://schemas.microsoft.com/office/drawing/2014/main" id="{A74F9121-C570-4219-B69D-4D8E4316B39F}"/>
              </a:ext>
            </a:extLst>
          </p:cNvPr>
          <p:cNvSpPr txBox="1">
            <a:spLocks/>
          </p:cNvSpPr>
          <p:nvPr/>
        </p:nvSpPr>
        <p:spPr>
          <a:xfrm>
            <a:off x="434455" y="269031"/>
            <a:ext cx="7703769" cy="130777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Graphik" panose="020B0503030202060203" pitchFamily="34" charset="0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</a:rPr>
              <a:t>Map employee services to appropriate applications</a:t>
            </a:r>
            <a:endParaRPr lang="en-US" sz="2400" dirty="0">
              <a:solidFill>
                <a:schemeClr val="tx1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961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A74F9121-C570-4219-B69D-4D8E4316B39F}"/>
              </a:ext>
            </a:extLst>
          </p:cNvPr>
          <p:cNvSpPr txBox="1">
            <a:spLocks/>
          </p:cNvSpPr>
          <p:nvPr/>
        </p:nvSpPr>
        <p:spPr>
          <a:xfrm>
            <a:off x="427512" y="302727"/>
            <a:ext cx="9878861" cy="130777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Graphik" panose="020B0503030202060203" pitchFamily="34" charset="0"/>
                <a:ea typeface="+mj-ea"/>
                <a:cs typeface="+mj-cs"/>
              </a:defRPr>
            </a:lvl1pPr>
          </a:lstStyle>
          <a:p>
            <a:r>
              <a:rPr lang="en-GB" sz="22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</a:rPr>
              <a:t>Map employee journeys to applications and integrations required</a:t>
            </a:r>
            <a:endParaRPr lang="en-US" sz="2200" dirty="0">
              <a:solidFill>
                <a:schemeClr val="tx1"/>
              </a:solidFill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B2C1710-21A3-440E-A9A2-99F747C5F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32402"/>
              </p:ext>
            </p:extLst>
          </p:nvPr>
        </p:nvGraphicFramePr>
        <p:xfrm>
          <a:off x="427512" y="861203"/>
          <a:ext cx="9098476" cy="53852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7463">
                  <a:extLst>
                    <a:ext uri="{9D8B030D-6E8A-4147-A177-3AD203B41FA5}">
                      <a16:colId xmlns:a16="http://schemas.microsoft.com/office/drawing/2014/main" val="3021572550"/>
                    </a:ext>
                  </a:extLst>
                </a:gridCol>
                <a:gridCol w="2291630">
                  <a:extLst>
                    <a:ext uri="{9D8B030D-6E8A-4147-A177-3AD203B41FA5}">
                      <a16:colId xmlns:a16="http://schemas.microsoft.com/office/drawing/2014/main" val="1486031424"/>
                    </a:ext>
                  </a:extLst>
                </a:gridCol>
                <a:gridCol w="4259383">
                  <a:extLst>
                    <a:ext uri="{9D8B030D-6E8A-4147-A177-3AD203B41FA5}">
                      <a16:colId xmlns:a16="http://schemas.microsoft.com/office/drawing/2014/main" val="849937586"/>
                    </a:ext>
                  </a:extLst>
                </a:gridCol>
              </a:tblGrid>
              <a:tr h="501564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Journey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System touch points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Anticipated complexity / Notes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5086512"/>
                  </a:ext>
                </a:extLst>
              </a:tr>
              <a:tr h="1385902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Onboarding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Jira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Adobe Sign (Phase 2?)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Edcast</a:t>
                      </a:r>
                      <a:endParaRPr lang="en-GB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Facebook Workplace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Triggered from a Hire being approved in Workday. </a:t>
                      </a:r>
                    </a:p>
                    <a:p>
                      <a:endParaRPr lang="en-GB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r>
                        <a:rPr lang="en-GB" sz="1050" u="sng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High Complexity</a:t>
                      </a:r>
                    </a:p>
                    <a:p>
                      <a:r>
                        <a:rPr lang="en-GB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The template is a starting point but a lot of onboarding tasks have to be built ‘in project’. </a:t>
                      </a:r>
                    </a:p>
                    <a:p>
                      <a:endParaRPr lang="en-GB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r>
                        <a:rPr lang="en-GB" sz="105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Recommend starting analysis early as likely to be biggest journey on the list</a:t>
                      </a:r>
                      <a:endParaRPr lang="en-US" sz="1050" dirty="0">
                        <a:solidFill>
                          <a:schemeClr val="bg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812056"/>
                  </a:ext>
                </a:extLst>
              </a:tr>
              <a:tr h="1531091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Promotion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Jira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Edcast</a:t>
                      </a: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(?)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Triggered from employee being promoted to manager in Workday. </a:t>
                      </a:r>
                    </a:p>
                    <a:p>
                      <a:endParaRPr lang="en-GB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r>
                        <a:rPr lang="en-GB" sz="1050" u="sng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Medium-High Complexity</a:t>
                      </a: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48817"/>
                  </a:ext>
                </a:extLst>
              </a:tr>
              <a:tr h="1966661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Parental Leave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Jira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Triggered by a parental leave being approved in Workday. </a:t>
                      </a:r>
                    </a:p>
                    <a:p>
                      <a:endParaRPr lang="en-GB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r>
                        <a:rPr lang="en-GB" sz="1050" u="sng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 Complexity</a:t>
                      </a: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16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09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EBFF7C0-067A-495D-83E1-3910078E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368" y="296968"/>
            <a:ext cx="5692349" cy="130777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>
                <a:srgbClr val="000000"/>
              </a:buClr>
            </a:pPr>
            <a:r>
              <a:rPr lang="en-GB" sz="2200" kern="12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Arial"/>
              </a:rPr>
              <a:t>Evaluating integration complexity</a:t>
            </a:r>
            <a:endParaRPr lang="en-US" sz="2200" kern="1200" dirty="0">
              <a:solidFill>
                <a:schemeClr val="tx1"/>
              </a:solidFill>
              <a:latin typeface="Helvetica Neue"/>
              <a:ea typeface="Helvetica Neue"/>
              <a:cs typeface="Helvetica Neue"/>
              <a:sym typeface="Arial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9CBA671-49EB-47CF-BA1F-CC2806FD0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15780"/>
              </p:ext>
            </p:extLst>
          </p:nvPr>
        </p:nvGraphicFramePr>
        <p:xfrm>
          <a:off x="415636" y="783770"/>
          <a:ext cx="8989621" cy="54270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4924">
                  <a:extLst>
                    <a:ext uri="{9D8B030D-6E8A-4147-A177-3AD203B41FA5}">
                      <a16:colId xmlns:a16="http://schemas.microsoft.com/office/drawing/2014/main" val="3021572550"/>
                    </a:ext>
                  </a:extLst>
                </a:gridCol>
                <a:gridCol w="3067476">
                  <a:extLst>
                    <a:ext uri="{9D8B030D-6E8A-4147-A177-3AD203B41FA5}">
                      <a16:colId xmlns:a16="http://schemas.microsoft.com/office/drawing/2014/main" val="2551614094"/>
                    </a:ext>
                  </a:extLst>
                </a:gridCol>
                <a:gridCol w="4147221">
                  <a:extLst>
                    <a:ext uri="{9D8B030D-6E8A-4147-A177-3AD203B41FA5}">
                      <a16:colId xmlns:a16="http://schemas.microsoft.com/office/drawing/2014/main" val="849937586"/>
                    </a:ext>
                  </a:extLst>
                </a:gridCol>
              </a:tblGrid>
              <a:tr h="369406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Source System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Notes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Risk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5086512"/>
                  </a:ext>
                </a:extLst>
              </a:tr>
              <a:tr h="926043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Workday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Source of truth for worker records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Worker information sync needed with Applaud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Changes in Workday triggers journeys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Well used connector we have experience with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812056"/>
                  </a:ext>
                </a:extLst>
              </a:tr>
              <a:tr h="926043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Jira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Used for worker service requests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Sync status and updates with Applaud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Create / Comment / Close in Applaud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</a:p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Well used connector with simple API calls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48817"/>
                  </a:ext>
                </a:extLst>
              </a:tr>
              <a:tr h="759051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Facebook Workplace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Focus on Announcements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Duplicate announcements made in </a:t>
                      </a:r>
                      <a:r>
                        <a:rPr lang="en-GB" sz="1050" dirty="0" err="1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Everybody@Spotify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/ Daniel / D-Team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Medium. </a:t>
                      </a: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16666"/>
                  </a:ext>
                </a:extLst>
              </a:tr>
              <a:tr h="427406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Okta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Used for Single Sign-on. 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</a:p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We have out of the box support for Okta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82670"/>
                  </a:ext>
                </a:extLst>
              </a:tr>
              <a:tr h="1093033">
                <a:tc>
                  <a:txBody>
                    <a:bodyPr/>
                    <a:lstStyle/>
                    <a:p>
                      <a:r>
                        <a:rPr lang="en-GB" sz="1050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Edcast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Learning platform but not sure where this fits into Phase 1 scope; most likely with Journeys.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May be limitations on what can be embedded in Applaud / dependent on </a:t>
                      </a:r>
                      <a:r>
                        <a:rPr lang="en-GB" sz="1050" dirty="0" err="1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Edcast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APIs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Low</a:t>
                      </a: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324518"/>
                  </a:ext>
                </a:extLst>
              </a:tr>
              <a:tr h="926043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Confluence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Content and Knowledge Base</a:t>
                      </a:r>
                      <a:endParaRPr lang="en-US" sz="105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Medium</a:t>
                      </a:r>
                    </a:p>
                    <a:p>
                      <a:r>
                        <a:rPr lang="en-GB" sz="105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Risk revolves around volume of data, how often it is loaded, capabilities around ‘rich content’ (e.g., video or images). </a:t>
                      </a:r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4295" marR="74295" marT="37148" marB="37148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0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826708"/>
      </p:ext>
    </p:extLst>
  </p:cSld>
  <p:clrMapOvr>
    <a:masterClrMapping/>
  </p:clrMapOvr>
</p:sld>
</file>

<file path=ppt/theme/theme1.xml><?xml version="1.0" encoding="utf-8"?>
<a:theme xmlns:a="http://schemas.openxmlformats.org/drawingml/2006/main" name="12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4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436</Words>
  <Application>Microsoft Macintosh PowerPoint</Application>
  <PresentationFormat>A4 Paper (210x297 mm)</PresentationFormat>
  <Paragraphs>110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</vt:lpstr>
      <vt:lpstr>Calibri</vt:lpstr>
      <vt:lpstr>Century Gothic</vt:lpstr>
      <vt:lpstr>Graphik</vt:lpstr>
      <vt:lpstr>Helvetica Neue</vt:lpstr>
      <vt:lpstr>Helvetica Neue Light</vt:lpstr>
      <vt:lpstr>12_Office Theme</vt:lpstr>
      <vt:lpstr>15_Office Theme</vt:lpstr>
      <vt:lpstr>14_Office Theme</vt:lpstr>
      <vt:lpstr>Blank</vt:lpstr>
      <vt:lpstr>11_Office Theme</vt:lpstr>
      <vt:lpstr>Office Theme</vt:lpstr>
      <vt:lpstr>7_Office Theme</vt:lpstr>
      <vt:lpstr>6_Office Theme</vt:lpstr>
      <vt:lpstr>5_Office Theme</vt:lpstr>
      <vt:lpstr>PowerPoint Presentation</vt:lpstr>
      <vt:lpstr>PowerPoint Presentation</vt:lpstr>
      <vt:lpstr>PowerPoint Presentation</vt:lpstr>
      <vt:lpstr>Evaluating integration 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Applaud</dc:creator>
  <cp:lastModifiedBy>Nick Barlow</cp:lastModifiedBy>
  <cp:revision>28</cp:revision>
  <dcterms:created xsi:type="dcterms:W3CDTF">2018-12-18T10:01:59Z</dcterms:created>
  <dcterms:modified xsi:type="dcterms:W3CDTF">2022-02-09T15:11:16Z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6402295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