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663" r:id="rId2"/>
    <p:sldId id="666" r:id="rId3"/>
    <p:sldId id="665" r:id="rId4"/>
    <p:sldId id="667" r:id="rId5"/>
    <p:sldId id="668" r:id="rId6"/>
  </p:sldIdLst>
  <p:sldSz cx="9906000" cy="6858000" type="A4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 Neue" panose="02000503000000020004" pitchFamily="2" charset="0"/>
      <p:regular r:id="rId12"/>
      <p:bold r:id="rId13"/>
      <p:italic r:id="rId14"/>
      <p:boldItalic r:id="rId15"/>
    </p:embeddedFont>
    <p:embeddedFont>
      <p:font typeface="Helvetica Neue Light" panose="02000403000000020004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2NEThFB+jVDXKg2KMXWTFsl6G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35346D-FDE2-4F35-9278-FBD408301025}">
  <a:tblStyle styleId="{DB35346D-FDE2-4F35-9278-FBD40830102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D0485FA-48FD-4835-8F73-C6DEB115F18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558"/>
  </p:normalViewPr>
  <p:slideViewPr>
    <p:cSldViewPr snapToGrid="0">
      <p:cViewPr varScale="1">
        <p:scale>
          <a:sx n="116" d="100"/>
          <a:sy n="116" d="100"/>
        </p:scale>
        <p:origin x="488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72" name="Google Shape;2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654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85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22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991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224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9"/>
          <p:cNvSpPr txBox="1">
            <a:spLocks noGrp="1"/>
          </p:cNvSpPr>
          <p:nvPr>
            <p:ph type="ctrTitle"/>
          </p:nvPr>
        </p:nvSpPr>
        <p:spPr>
          <a:xfrm>
            <a:off x="2909888" y="1122363"/>
            <a:ext cx="62531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9"/>
          <p:cNvSpPr txBox="1">
            <a:spLocks noGrp="1"/>
          </p:cNvSpPr>
          <p:nvPr>
            <p:ph type="subTitle" idx="1"/>
          </p:nvPr>
        </p:nvSpPr>
        <p:spPr>
          <a:xfrm>
            <a:off x="2909888" y="3602038"/>
            <a:ext cx="57578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400"/>
              <a:buNone/>
              <a:defRPr sz="2400"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70" name="Google Shape;70;p49"/>
          <p:cNvCxnSpPr/>
          <p:nvPr/>
        </p:nvCxnSpPr>
        <p:spPr>
          <a:xfrm rot="10800000">
            <a:off x="419598" y="2537489"/>
            <a:ext cx="0" cy="91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" name="Google Shape;71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55051" y="3879863"/>
            <a:ext cx="971874" cy="2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5063319" cy="688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1"/>
          <p:cNvSpPr txBox="1">
            <a:spLocks noGrp="1"/>
          </p:cNvSpPr>
          <p:nvPr>
            <p:ph type="title"/>
          </p:nvPr>
        </p:nvSpPr>
        <p:spPr>
          <a:xfrm>
            <a:off x="5322627" y="728390"/>
            <a:ext cx="4306684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3600"/>
              <a:buFont typeface="Helvetica Neue"/>
              <a:buNone/>
              <a:defRPr sz="3600" b="0" i="0">
                <a:solidFill>
                  <a:srgbClr val="27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1"/>
          <p:cNvSpPr txBox="1">
            <a:spLocks noGrp="1"/>
          </p:cNvSpPr>
          <p:nvPr>
            <p:ph type="body" idx="1"/>
          </p:nvPr>
        </p:nvSpPr>
        <p:spPr>
          <a:xfrm>
            <a:off x="5322627" y="1550454"/>
            <a:ext cx="3846198" cy="35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A"/>
              </a:buClr>
              <a:buSzPts val="2800"/>
              <a:buNone/>
              <a:defRPr b="0" i="0">
                <a:solidFill>
                  <a:srgbClr val="8A8B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6560" y="6436545"/>
            <a:ext cx="914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1"/>
          <p:cNvSpPr txBox="1">
            <a:spLocks noGrp="1"/>
          </p:cNvSpPr>
          <p:nvPr>
            <p:ph type="body" idx="2"/>
          </p:nvPr>
        </p:nvSpPr>
        <p:spPr>
          <a:xfrm>
            <a:off x="648884" y="1400326"/>
            <a:ext cx="3765550" cy="225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CCCB"/>
              </a:buClr>
              <a:buSzPts val="4800"/>
              <a:buNone/>
              <a:defRPr sz="4800"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24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20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18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CCCB"/>
              </a:buClr>
              <a:buSzPts val="1800"/>
              <a:buChar char="•"/>
              <a:defRPr b="0" i="0">
                <a:solidFill>
                  <a:srgbClr val="CBCC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6"/>
          <p:cNvSpPr txBox="1">
            <a:spLocks noGrp="1"/>
          </p:cNvSpPr>
          <p:nvPr>
            <p:ph type="title"/>
          </p:nvPr>
        </p:nvSpPr>
        <p:spPr>
          <a:xfrm>
            <a:off x="2877015" y="365128"/>
            <a:ext cx="6347948" cy="6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1"/>
          </p:nvPr>
        </p:nvSpPr>
        <p:spPr>
          <a:xfrm>
            <a:off x="2877015" y="1825625"/>
            <a:ext cx="63479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2" name="Google Shape;62;p36"/>
          <p:cNvPicPr preferRelativeResize="0"/>
          <p:nvPr/>
        </p:nvPicPr>
        <p:blipFill rotWithShape="1">
          <a:blip r:embed="rId5">
            <a:alphaModFix/>
          </a:blip>
          <a:srcRect b="-333"/>
          <a:stretch/>
        </p:blipFill>
        <p:spPr>
          <a:xfrm>
            <a:off x="0" y="0"/>
            <a:ext cx="2686105" cy="68808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"/>
          <p:cNvPicPr preferRelativeResize="0"/>
          <p:nvPr/>
        </p:nvPicPr>
        <p:blipFill rotWithShape="1">
          <a:blip r:embed="rId3">
            <a:alphaModFix/>
          </a:blip>
          <a:srcRect l="20990" t="27247" r="53289" b="45938"/>
          <a:stretch/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"/>
          <p:cNvSpPr txBox="1"/>
          <p:nvPr/>
        </p:nvSpPr>
        <p:spPr>
          <a:xfrm>
            <a:off x="697105" y="2223009"/>
            <a:ext cx="6131397" cy="203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lang="en-GB" sz="4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Checklist</a:t>
            </a:r>
            <a:endParaRPr sz="4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77" name="Google Shape;277;p1"/>
          <p:cNvCxnSpPr/>
          <p:nvPr/>
        </p:nvCxnSpPr>
        <p:spPr>
          <a:xfrm>
            <a:off x="789862" y="4382605"/>
            <a:ext cx="1604514" cy="0"/>
          </a:xfrm>
          <a:prstGeom prst="straightConnector1">
            <a:avLst/>
          </a:prstGeom>
          <a:noFill/>
          <a:ln w="38100" cap="flat" cmpd="sng">
            <a:solidFill>
              <a:srgbClr val="89B1D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1"/>
          <p:cNvCxnSpPr/>
          <p:nvPr/>
        </p:nvCxnSpPr>
        <p:spPr>
          <a:xfrm>
            <a:off x="3218145" y="1142702"/>
            <a:ext cx="0" cy="531116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1" name="Google Shape;28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419" y="1179871"/>
            <a:ext cx="2179727" cy="469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75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0;p9">
            <a:extLst>
              <a:ext uri="{FF2B5EF4-FFF2-40B4-BE49-F238E27FC236}">
                <a16:creationId xmlns:a16="http://schemas.microsoft.com/office/drawing/2014/main" id="{13868717-0A19-D34F-9418-2991E95D6124}"/>
              </a:ext>
            </a:extLst>
          </p:cNvPr>
          <p:cNvSpPr txBox="1"/>
          <p:nvPr/>
        </p:nvSpPr>
        <p:spPr>
          <a:xfrm>
            <a:off x="3023616" y="353931"/>
            <a:ext cx="518391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tx1"/>
                </a:solidFill>
                <a:latin typeface="+mj-lt"/>
              </a:rPr>
              <a:t>Integration Checklist</a:t>
            </a:r>
            <a:endParaRPr sz="24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EB946B-62F0-624E-B715-43E7D0759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246387"/>
              </p:ext>
            </p:extLst>
          </p:nvPr>
        </p:nvGraphicFramePr>
        <p:xfrm>
          <a:off x="3089718" y="991518"/>
          <a:ext cx="6362754" cy="5502041"/>
        </p:xfrm>
        <a:graphic>
          <a:graphicData uri="http://schemas.openxmlformats.org/drawingml/2006/table">
            <a:tbl>
              <a:tblPr firstRow="1" firstCol="1" bandRow="1">
                <a:tableStyleId>{DB35346D-FDE2-4F35-9278-FBD408301025}</a:tableStyleId>
              </a:tblPr>
              <a:tblGrid>
                <a:gridCol w="745646">
                  <a:extLst>
                    <a:ext uri="{9D8B030D-6E8A-4147-A177-3AD203B41FA5}">
                      <a16:colId xmlns:a16="http://schemas.microsoft.com/office/drawing/2014/main" val="2904007482"/>
                    </a:ext>
                  </a:extLst>
                </a:gridCol>
                <a:gridCol w="4710313">
                  <a:extLst>
                    <a:ext uri="{9D8B030D-6E8A-4147-A177-3AD203B41FA5}">
                      <a16:colId xmlns:a16="http://schemas.microsoft.com/office/drawing/2014/main" val="2541374977"/>
                    </a:ext>
                  </a:extLst>
                </a:gridCol>
                <a:gridCol w="906795">
                  <a:extLst>
                    <a:ext uri="{9D8B030D-6E8A-4147-A177-3AD203B41FA5}">
                      <a16:colId xmlns:a16="http://schemas.microsoft.com/office/drawing/2014/main" val="1828898966"/>
                    </a:ext>
                  </a:extLst>
                </a:gridCol>
              </a:tblGrid>
              <a:tr h="34188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</a:rPr>
                        <a:t>Item no</a:t>
                      </a: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</a:rPr>
                        <a:t>Checklist Description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</a:rPr>
                        <a:t>Completed</a:t>
                      </a:r>
                    </a:p>
                  </a:txBody>
                  <a:tcPr marL="41840" marR="41840" marT="0" marB="0" anchor="ctr"/>
                </a:tc>
                <a:extLst>
                  <a:ext uri="{0D108BD9-81ED-4DB2-BD59-A6C34878D82A}">
                    <a16:rowId xmlns:a16="http://schemas.microsoft.com/office/drawing/2014/main" val="790552840"/>
                  </a:ext>
                </a:extLst>
              </a:tr>
              <a:tr h="50601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1</a:t>
                      </a: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Has your prospect completed the Applaud Connector Integration requirements document?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1027245178"/>
                  </a:ext>
                </a:extLst>
              </a:tr>
              <a:tr h="49779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2</a:t>
                      </a: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Does the prospect have commercial access to the API’s?  (Some application providers provide this at an extra cost).</a:t>
                      </a: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4179406886"/>
                  </a:ext>
                </a:extLst>
              </a:tr>
              <a:tr h="49779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3</a:t>
                      </a: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Check with prospects infosec team that they will give approval for their applications to be connected via the </a:t>
                      </a:r>
                      <a:r>
                        <a:rPr lang="en-GB" sz="1100" dirty="0" err="1">
                          <a:effectLst/>
                        </a:rPr>
                        <a:t>Workato</a:t>
                      </a:r>
                      <a:r>
                        <a:rPr lang="en-GB" sz="1100" dirty="0">
                          <a:effectLst/>
                        </a:rPr>
                        <a:t> connectors?</a:t>
                      </a: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2551430785"/>
                  </a:ext>
                </a:extLst>
              </a:tr>
              <a:tr h="49779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4</a:t>
                      </a: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Check if </a:t>
                      </a:r>
                      <a:r>
                        <a:rPr lang="en-GB" sz="1100" dirty="0" err="1">
                          <a:effectLst/>
                        </a:rPr>
                        <a:t>Workato</a:t>
                      </a:r>
                      <a:r>
                        <a:rPr lang="en-GB" sz="1100" dirty="0">
                          <a:effectLst/>
                        </a:rPr>
                        <a:t> already has a prebuilt connector for your prospect’s requirements?</a:t>
                      </a: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374679385"/>
                  </a:ext>
                </a:extLst>
              </a:tr>
              <a:tr h="401778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5</a:t>
                      </a: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Understand the type of access that </a:t>
                      </a:r>
                      <a:r>
                        <a:rPr lang="en-GB" sz="1100" dirty="0" err="1">
                          <a:effectLst/>
                        </a:rPr>
                        <a:t>Workato</a:t>
                      </a:r>
                      <a:r>
                        <a:rPr lang="en-GB" sz="1100" dirty="0">
                          <a:effectLst/>
                        </a:rPr>
                        <a:t> will offer for this application?</a:t>
                      </a: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4189980297"/>
                  </a:ext>
                </a:extLst>
              </a:tr>
              <a:tr h="49779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6</a:t>
                      </a: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Will </a:t>
                      </a:r>
                      <a:r>
                        <a:rPr lang="en-GB" sz="1100" dirty="0" err="1">
                          <a:effectLst/>
                        </a:rPr>
                        <a:t>Workato</a:t>
                      </a:r>
                      <a:r>
                        <a:rPr lang="en-GB" sz="1100" dirty="0">
                          <a:effectLst/>
                        </a:rPr>
                        <a:t> have read/write access to the platform? What is the plan if only read?</a:t>
                      </a: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3027363827"/>
                  </a:ext>
                </a:extLst>
              </a:tr>
              <a:tr h="49779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7</a:t>
                      </a: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Is there a plan for connecting to the application if </a:t>
                      </a:r>
                      <a:r>
                        <a:rPr lang="en-GB" sz="1100" dirty="0" err="1">
                          <a:effectLst/>
                        </a:rPr>
                        <a:t>Workato</a:t>
                      </a:r>
                      <a:r>
                        <a:rPr lang="en-GB" sz="1100" dirty="0">
                          <a:effectLst/>
                        </a:rPr>
                        <a:t> does not have access?</a:t>
                      </a: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68902274"/>
                  </a:ext>
                </a:extLst>
              </a:tr>
              <a:tr h="401778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8</a:t>
                      </a: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What is the plan if the Applications does not have any API connections?</a:t>
                      </a: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499414360"/>
                  </a:ext>
                </a:extLst>
              </a:tr>
              <a:tr h="49779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9</a:t>
                      </a: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Confirm if the Customer has IT resources to support the connector requirements and implementation?</a:t>
                      </a: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2718103288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10</a:t>
                      </a:r>
                    </a:p>
                    <a:p>
                      <a:pPr algn="ctr"/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Are we engaged with the Core HR HR/IT teams ?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2116889079"/>
                  </a:ext>
                </a:extLst>
              </a:tr>
              <a:tr h="49779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11</a:t>
                      </a:r>
                    </a:p>
                    <a:p>
                      <a:pPr algn="ctr"/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Is this project connecting to regional applications and no support from the HR centre. </a:t>
                      </a:r>
                      <a:r>
                        <a:rPr lang="en-GB" sz="1100" dirty="0" err="1">
                          <a:effectLst/>
                        </a:rPr>
                        <a:t>Ie</a:t>
                      </a:r>
                      <a:r>
                        <a:rPr lang="en-GB" sz="1100" dirty="0">
                          <a:effectLst/>
                        </a:rPr>
                        <a:t> HR manage the relationships with the vendors)</a:t>
                      </a: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1094005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45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/>
          <p:nvPr/>
        </p:nvSpPr>
        <p:spPr>
          <a:xfrm>
            <a:off x="2905631" y="994895"/>
            <a:ext cx="6635934" cy="2706624"/>
          </a:xfrm>
          <a:prstGeom prst="roundRect">
            <a:avLst>
              <a:gd name="adj" fmla="val 618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29250" tIns="29250" rIns="29250" bIns="292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EXPECTED OUTCOME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A1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74" name="Google Shape;174;p9"/>
          <p:cNvSpPr/>
          <p:nvPr/>
        </p:nvSpPr>
        <p:spPr>
          <a:xfrm>
            <a:off x="7493894" y="4685959"/>
            <a:ext cx="2047667" cy="1758759"/>
          </a:xfrm>
          <a:prstGeom prst="roundRect">
            <a:avLst>
              <a:gd name="adj" fmla="val 618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29250" tIns="29250" rIns="29250" bIns="292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SYSTEM INTEGRATIONS</a:t>
            </a:r>
            <a:endParaRPr sz="1200" dirty="0"/>
          </a:p>
          <a:p>
            <a:pPr marL="139303" marR="0" lvl="0" indent="-758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2905631" y="3895513"/>
            <a:ext cx="4386517" cy="2549206"/>
          </a:xfrm>
          <a:prstGeom prst="roundRect">
            <a:avLst>
              <a:gd name="adj" fmla="val 618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29250" tIns="29250" rIns="29250" bIns="292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13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13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303" marR="0" lvl="0" indent="-876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3"/>
              <a:buFont typeface="Arial"/>
              <a:buNone/>
            </a:pPr>
            <a:endParaRPr sz="813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6;p9">
            <a:extLst>
              <a:ext uri="{FF2B5EF4-FFF2-40B4-BE49-F238E27FC236}">
                <a16:creationId xmlns:a16="http://schemas.microsoft.com/office/drawing/2014/main" id="{8785A7D2-EF58-464A-A51E-878BB825F1F8}"/>
              </a:ext>
            </a:extLst>
          </p:cNvPr>
          <p:cNvSpPr/>
          <p:nvPr/>
        </p:nvSpPr>
        <p:spPr>
          <a:xfrm>
            <a:off x="7493895" y="3895513"/>
            <a:ext cx="2047667" cy="696022"/>
          </a:xfrm>
          <a:prstGeom prst="roundRect">
            <a:avLst>
              <a:gd name="adj" fmla="val 618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29250" tIns="29250" rIns="29250" bIns="292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38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JOURNEYS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13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303" marR="0" lvl="0" indent="-1393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endParaRPr sz="813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13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80;p9">
            <a:extLst>
              <a:ext uri="{FF2B5EF4-FFF2-40B4-BE49-F238E27FC236}">
                <a16:creationId xmlns:a16="http://schemas.microsoft.com/office/drawing/2014/main" id="{13868717-0A19-D34F-9418-2991E95D6124}"/>
              </a:ext>
            </a:extLst>
          </p:cNvPr>
          <p:cNvSpPr txBox="1"/>
          <p:nvPr/>
        </p:nvSpPr>
        <p:spPr>
          <a:xfrm>
            <a:off x="3023616" y="353931"/>
            <a:ext cx="630767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tx1"/>
                </a:solidFill>
                <a:latin typeface="+mj-lt"/>
              </a:rPr>
              <a:t>High Level Scoping – Captured Already</a:t>
            </a:r>
            <a:endParaRPr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519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0;p9">
            <a:extLst>
              <a:ext uri="{FF2B5EF4-FFF2-40B4-BE49-F238E27FC236}">
                <a16:creationId xmlns:a16="http://schemas.microsoft.com/office/drawing/2014/main" id="{13868717-0A19-D34F-9418-2991E95D6124}"/>
              </a:ext>
            </a:extLst>
          </p:cNvPr>
          <p:cNvSpPr txBox="1"/>
          <p:nvPr/>
        </p:nvSpPr>
        <p:spPr>
          <a:xfrm>
            <a:off x="3023616" y="353931"/>
            <a:ext cx="623554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tx1"/>
                </a:solidFill>
                <a:latin typeface="+mj-lt"/>
              </a:rPr>
              <a:t>Map Employee Services to Applications</a:t>
            </a:r>
            <a:endParaRPr sz="24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D130A7-53B8-514E-B722-114AB7ACE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008870"/>
              </p:ext>
            </p:extLst>
          </p:nvPr>
        </p:nvGraphicFramePr>
        <p:xfrm>
          <a:off x="3139807" y="1178806"/>
          <a:ext cx="6235547" cy="51286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1510">
                  <a:extLst>
                    <a:ext uri="{9D8B030D-6E8A-4147-A177-3AD203B41FA5}">
                      <a16:colId xmlns:a16="http://schemas.microsoft.com/office/drawing/2014/main" val="3021572550"/>
                    </a:ext>
                  </a:extLst>
                </a:gridCol>
                <a:gridCol w="1098367">
                  <a:extLst>
                    <a:ext uri="{9D8B030D-6E8A-4147-A177-3AD203B41FA5}">
                      <a16:colId xmlns:a16="http://schemas.microsoft.com/office/drawing/2014/main" val="2551614094"/>
                    </a:ext>
                  </a:extLst>
                </a:gridCol>
                <a:gridCol w="1399688">
                  <a:extLst>
                    <a:ext uri="{9D8B030D-6E8A-4147-A177-3AD203B41FA5}">
                      <a16:colId xmlns:a16="http://schemas.microsoft.com/office/drawing/2014/main" val="1486031424"/>
                    </a:ext>
                  </a:extLst>
                </a:gridCol>
                <a:gridCol w="2595982">
                  <a:extLst>
                    <a:ext uri="{9D8B030D-6E8A-4147-A177-3AD203B41FA5}">
                      <a16:colId xmlns:a16="http://schemas.microsoft.com/office/drawing/2014/main" val="849937586"/>
                    </a:ext>
                  </a:extLst>
                </a:gridCol>
              </a:tblGrid>
              <a:tr h="1102082">
                <a:tc>
                  <a:txBody>
                    <a:bodyPr/>
                    <a:lstStyle/>
                    <a:p>
                      <a:r>
                        <a:rPr lang="en-GB" dirty="0"/>
                        <a:t>Employee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Integration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Base System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(If Any)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400" b="1" i="0" u="none" strike="noStrike" cap="none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Expected Outcome + Notes + Account contact if any</a:t>
                      </a:r>
                      <a:endParaRPr lang="en-US" sz="1400" b="1" i="0" u="none" strike="noStrike" cap="none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086512"/>
                  </a:ext>
                </a:extLst>
              </a:tr>
              <a:tr h="571449">
                <a:tc>
                  <a:txBody>
                    <a:bodyPr/>
                    <a:lstStyle/>
                    <a:p>
                      <a:r>
                        <a:rPr lang="en-US" sz="1100" dirty="0"/>
                        <a:t>People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Workato</a:t>
                      </a:r>
                      <a:r>
                        <a:rPr lang="en-US" sz="1100" dirty="0"/>
                        <a:t>  pre built connector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Oracle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/>
                        <a:t>xxxxxxxx</a:t>
                      </a:r>
                      <a:endParaRPr lang="en-US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812056"/>
                  </a:ext>
                </a:extLst>
              </a:tr>
              <a:tr h="577579">
                <a:tc>
                  <a:txBody>
                    <a:bodyPr/>
                    <a:lstStyle/>
                    <a:p>
                      <a:r>
                        <a:rPr lang="en-US" sz="1100" dirty="0"/>
                        <a:t>Entering Bank account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Workato</a:t>
                      </a:r>
                      <a:r>
                        <a:rPr lang="en-US" sz="1100" dirty="0"/>
                        <a:t> Universal connector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Zellis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/>
                        <a:t>xxxxxxxx</a:t>
                      </a:r>
                      <a:endParaRPr lang="en-US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516666"/>
                  </a:ext>
                </a:extLst>
              </a:tr>
              <a:tr h="57492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968157"/>
                  </a:ext>
                </a:extLst>
              </a:tr>
              <a:tr h="57144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101696"/>
                  </a:ext>
                </a:extLst>
              </a:tr>
              <a:tr h="57144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84275"/>
                  </a:ext>
                </a:extLst>
              </a:tr>
              <a:tr h="57144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443394"/>
                  </a:ext>
                </a:extLst>
              </a:tr>
              <a:tr h="57144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861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83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0;p9">
            <a:extLst>
              <a:ext uri="{FF2B5EF4-FFF2-40B4-BE49-F238E27FC236}">
                <a16:creationId xmlns:a16="http://schemas.microsoft.com/office/drawing/2014/main" id="{13868717-0A19-D34F-9418-2991E95D6124}"/>
              </a:ext>
            </a:extLst>
          </p:cNvPr>
          <p:cNvSpPr txBox="1"/>
          <p:nvPr/>
        </p:nvSpPr>
        <p:spPr>
          <a:xfrm>
            <a:off x="3023615" y="353931"/>
            <a:ext cx="65610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tx1"/>
                </a:solidFill>
                <a:latin typeface="+mj-lt"/>
              </a:rPr>
              <a:t>Evaluation of Risk &amp; Integration Complexity</a:t>
            </a:r>
            <a:endParaRPr sz="24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C4651B-E4CE-8844-BEAB-180B3F9FD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003071"/>
              </p:ext>
            </p:extLst>
          </p:nvPr>
        </p:nvGraphicFramePr>
        <p:xfrm>
          <a:off x="3139809" y="1179066"/>
          <a:ext cx="6246561" cy="51283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527">
                  <a:extLst>
                    <a:ext uri="{9D8B030D-6E8A-4147-A177-3AD203B41FA5}">
                      <a16:colId xmlns:a16="http://schemas.microsoft.com/office/drawing/2014/main" val="3021572550"/>
                    </a:ext>
                  </a:extLst>
                </a:gridCol>
                <a:gridCol w="1100307">
                  <a:extLst>
                    <a:ext uri="{9D8B030D-6E8A-4147-A177-3AD203B41FA5}">
                      <a16:colId xmlns:a16="http://schemas.microsoft.com/office/drawing/2014/main" val="2551614094"/>
                    </a:ext>
                  </a:extLst>
                </a:gridCol>
                <a:gridCol w="1402160">
                  <a:extLst>
                    <a:ext uri="{9D8B030D-6E8A-4147-A177-3AD203B41FA5}">
                      <a16:colId xmlns:a16="http://schemas.microsoft.com/office/drawing/2014/main" val="1486031424"/>
                    </a:ext>
                  </a:extLst>
                </a:gridCol>
                <a:gridCol w="2600567">
                  <a:extLst>
                    <a:ext uri="{9D8B030D-6E8A-4147-A177-3AD203B41FA5}">
                      <a16:colId xmlns:a16="http://schemas.microsoft.com/office/drawing/2014/main" val="849937586"/>
                    </a:ext>
                  </a:extLst>
                </a:gridCol>
              </a:tblGrid>
              <a:tr h="1068681">
                <a:tc>
                  <a:txBody>
                    <a:bodyPr/>
                    <a:lstStyle/>
                    <a:p>
                      <a:r>
                        <a:rPr lang="en-US" dirty="0"/>
                        <a:t>Base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Integration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Employee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Risks and complexity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086512"/>
                  </a:ext>
                </a:extLst>
              </a:tr>
              <a:tr h="554130">
                <a:tc>
                  <a:txBody>
                    <a:bodyPr/>
                    <a:lstStyle/>
                    <a:p>
                      <a:r>
                        <a:rPr lang="en-US" sz="1100" dirty="0"/>
                        <a:t>Oracle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Workato</a:t>
                      </a:r>
                      <a:r>
                        <a:rPr lang="en-US" sz="1100" dirty="0"/>
                        <a:t>  pre built connector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People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Low – been done before and pre built connector fit for purpose.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812056"/>
                  </a:ext>
                </a:extLst>
              </a:tr>
              <a:tr h="517855">
                <a:tc>
                  <a:txBody>
                    <a:bodyPr/>
                    <a:lstStyle/>
                    <a:p>
                      <a:r>
                        <a:rPr lang="en-US" sz="1100" dirty="0" err="1"/>
                        <a:t>Zellis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Workato</a:t>
                      </a:r>
                      <a:r>
                        <a:rPr lang="en-US" sz="1100" dirty="0"/>
                        <a:t> Universal connector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/>
                        <a:t>Entering Bank account information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Medium – Employee service simple enough, however no connector and no point of contact at </a:t>
                      </a:r>
                      <a:r>
                        <a:rPr lang="en-US" sz="1050" dirty="0" err="1"/>
                        <a:t>Zellis</a:t>
                      </a:r>
                      <a:r>
                        <a:rPr lang="en-US" sz="1050" dirty="0"/>
                        <a:t> to support with further discovery.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516666"/>
                  </a:ext>
                </a:extLst>
              </a:tr>
              <a:tr h="55749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968157"/>
                  </a:ext>
                </a:extLst>
              </a:tr>
              <a:tr h="55413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101696"/>
                  </a:ext>
                </a:extLst>
              </a:tr>
              <a:tr h="55413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84275"/>
                  </a:ext>
                </a:extLst>
              </a:tr>
              <a:tr h="55413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443394"/>
                  </a:ext>
                </a:extLst>
              </a:tr>
              <a:tr h="55413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861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223653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352</Words>
  <Application>Microsoft Macintosh PowerPoint</Application>
  <PresentationFormat>A4 Paper (210x297 mm)</PresentationFormat>
  <Paragraphs>96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Helvetica Neue Light</vt:lpstr>
      <vt:lpstr>Helvetica Neue</vt:lpstr>
      <vt:lpstr>Calibri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Applaud</dc:creator>
  <cp:lastModifiedBy>Nick Barlow</cp:lastModifiedBy>
  <cp:revision>19</cp:revision>
  <dcterms:created xsi:type="dcterms:W3CDTF">2018-12-18T10:01:59Z</dcterms:created>
  <dcterms:modified xsi:type="dcterms:W3CDTF">2022-02-09T15:02:32Z</dcterms:modified>
</cp:coreProperties>
</file>